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46" r:id="rId2"/>
    <p:sldId id="359" r:id="rId3"/>
    <p:sldId id="357" r:id="rId4"/>
    <p:sldId id="360" r:id="rId5"/>
    <p:sldId id="364" r:id="rId6"/>
    <p:sldId id="362" r:id="rId7"/>
    <p:sldId id="363" r:id="rId8"/>
    <p:sldId id="361" r:id="rId9"/>
    <p:sldId id="365" r:id="rId10"/>
    <p:sldId id="366" r:id="rId11"/>
    <p:sldId id="368" r:id="rId12"/>
    <p:sldId id="367" r:id="rId13"/>
    <p:sldId id="369" r:id="rId14"/>
    <p:sldId id="370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58"/>
  </p:normalViewPr>
  <p:slideViewPr>
    <p:cSldViewPr>
      <p:cViewPr varScale="1">
        <p:scale>
          <a:sx n="120" d="100"/>
          <a:sy n="120" d="100"/>
        </p:scale>
        <p:origin x="21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search?q=prawa+talionu&amp;client=safari&amp;hs=ciq9&amp;sca_esv=40f6236d1060b057&amp;rls=en&amp;biw=1654&amp;bih=851&amp;aic=0&amp;sxsrf=ANbL-n6hNOl4raVZ4_bTeGlgrnS0YSZLHg%3A1768675129347&amp;ei=OddraZD3FPee1fIP4Ybv4A8&amp;oq=kodeks+habumariego&amp;gs_lp=Egxnd3Mtd2l6LXNlcnAiEmtvZGVrcyBoYWJ1bWFyaWVnbyoCCAAyBxAAGIAEGA0yBxAAGIAEGA0yBxAAGIAEGA0yBxAAGIAEGA0yBxAAGIAEGA0yBxAAGIAEGA0yBhAAGA0YHjIGEAAYDRgeMgYQABgNGB4yBhAAGA0YHkjxS1AAWM8-cAB4AZABAJgBfqAB8g2qAQQ4LjEwuAEDyAEA-AEBmAISoALWDsICDBAjGIAEGBMYJxiKBcICBBAjGCfCAgsQLhiABBiRAhiKBcICBRAuGIAEwgIFEAAYgATCAgsQLhiABBjRAxjHAcICChAjGIAEGCcYigXCAgsQABiABBiRAhiKBcICCBAAGIAEGMsBwgIKEAAYgAQYChjLAcICCBAAGIAEGKIEwgIFEAAY7wXCAgUQIRigAZgDAJIHBDcuMTGgB_l7sgcENy4xMbgH1g7CBwYwLjguMTDIBzuACAA&amp;sclient=gws-wiz-serp&amp;ved=2ahUKEwjy4_yrnJOSAxWEU1UIHRiuGzUQgK4QegYIAAgAEA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47800" y="5010150"/>
            <a:ext cx="62484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noProof="0" dirty="0">
                <a:solidFill>
                  <a:schemeClr val="bg1"/>
                </a:solidFill>
              </a:rPr>
              <a:t>Mojżesz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715000"/>
            <a:ext cx="62484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l-PL" noProof="0" dirty="0">
                <a:solidFill>
                  <a:schemeClr val="bg1"/>
                </a:solidFill>
              </a:rPr>
              <a:t>Wójtowice A.D.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75DF5-C118-2ECE-31CC-675D439F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66B2F5CA-7445-818D-8BB7-8D298C9610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657239D-A092-39F5-04D7-C7160F84D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-10633"/>
            <a:ext cx="4419600" cy="22098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7788E7C-669F-0A64-AD3B-548305859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304800"/>
            <a:ext cx="9232605" cy="74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D3434-FBAD-FD94-6249-598B91B33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03C2ACCE-9E11-18D4-3617-FBEC00FCA5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5" name="Obraz 4" descr="Obraz zawierający mapa, tekst, atlas, zrzut ekranu&#10;&#10;Zawartość wygenerowana przez AI może być niepoprawna.">
            <a:extLst>
              <a:ext uri="{FF2B5EF4-FFF2-40B4-BE49-F238E27FC236}">
                <a16:creationId xmlns:a16="http://schemas.microsoft.com/office/drawing/2014/main" id="{41C64148-5663-28A6-50DB-785462613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7778"/>
          <a:stretch>
            <a:fillRect/>
          </a:stretch>
        </p:blipFill>
        <p:spPr>
          <a:xfrm>
            <a:off x="0" y="-8860"/>
            <a:ext cx="4343400" cy="69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7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CEC99-B7D9-448C-A38D-3737940A4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05E917-3EF9-EFA0-851F-5B09BE360723}"/>
              </a:ext>
            </a:extLst>
          </p:cNvPr>
          <p:cNvSpPr txBox="1"/>
          <p:nvPr/>
        </p:nvSpPr>
        <p:spPr>
          <a:xfrm>
            <a:off x="1295400" y="381000"/>
            <a:ext cx="7486646" cy="426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Exodus: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300" dirty="0" err="1"/>
              <a:t>Przejście</a:t>
            </a:r>
            <a:r>
              <a:rPr lang="en-US" sz="2300" dirty="0"/>
              <a:t> </a:t>
            </a:r>
            <a:r>
              <a:rPr lang="en-US" sz="2300" dirty="0" err="1"/>
              <a:t>przez</a:t>
            </a:r>
            <a:r>
              <a:rPr lang="en-US" sz="2300" dirty="0"/>
              <a:t> </a:t>
            </a:r>
            <a:r>
              <a:rPr lang="en-US" sz="2300" dirty="0" err="1"/>
              <a:t>Morze</a:t>
            </a:r>
            <a:r>
              <a:rPr lang="en-US" sz="2300" dirty="0"/>
              <a:t> </a:t>
            </a:r>
            <a:r>
              <a:rPr lang="en-US" sz="2300" dirty="0" err="1"/>
              <a:t>Czerwone</a:t>
            </a: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300" dirty="0"/>
              <a:t>Hymn – Wy 15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300" dirty="0"/>
              <a:t>Manna  (Omer – 3,6 L) </a:t>
            </a:r>
            <a:r>
              <a:rPr lang="en-US" sz="2300" dirty="0" err="1"/>
              <a:t>ziarno</a:t>
            </a:r>
            <a:r>
              <a:rPr lang="en-US" sz="2300" dirty="0"/>
              <a:t> </a:t>
            </a:r>
            <a:r>
              <a:rPr lang="en-US" sz="2300" dirty="0" err="1"/>
              <a:t>kolendry</a:t>
            </a:r>
            <a:r>
              <a:rPr lang="en-US" sz="2300" dirty="0"/>
              <a:t>, </a:t>
            </a:r>
            <a:r>
              <a:rPr lang="en-US" sz="2300" dirty="0" err="1"/>
              <a:t>smak</a:t>
            </a:r>
            <a:r>
              <a:rPr lang="en-US" sz="2300" dirty="0"/>
              <a:t> </a:t>
            </a:r>
            <a:r>
              <a:rPr lang="en-US" sz="2300" dirty="0" err="1"/>
              <a:t>miodu</a:t>
            </a: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300" dirty="0"/>
              <a:t>Woda ze </a:t>
            </a:r>
            <a:r>
              <a:rPr lang="en-US" sz="2300" dirty="0" err="1"/>
              <a:t>skały</a:t>
            </a: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300" dirty="0" err="1"/>
              <a:t>Przepiórki</a:t>
            </a: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300" dirty="0" err="1"/>
              <a:t>Refidim</a:t>
            </a:r>
            <a:r>
              <a:rPr lang="en-US" sz="2300" dirty="0"/>
              <a:t> – </a:t>
            </a:r>
            <a:r>
              <a:rPr lang="en-US" sz="2300" dirty="0" err="1"/>
              <a:t>Amalekici</a:t>
            </a:r>
            <a:r>
              <a:rPr lang="en-US" sz="2300" dirty="0"/>
              <a:t> 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239550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BCD5F-823A-9006-AAE4-24B79AA59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ECEDD670-551B-39DE-1A6D-EFA6FC2ABE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4530D41-FB43-8AFC-1899-5A5D0E80DFE5}"/>
              </a:ext>
            </a:extLst>
          </p:cNvPr>
          <p:cNvSpPr txBox="1"/>
          <p:nvPr/>
        </p:nvSpPr>
        <p:spPr>
          <a:xfrm>
            <a:off x="1524000" y="606288"/>
            <a:ext cx="4572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3200" dirty="0" err="1"/>
              <a:t>Refidim</a:t>
            </a:r>
            <a:r>
              <a:rPr lang="en-US" sz="3200" dirty="0"/>
              <a:t> – </a:t>
            </a:r>
            <a:r>
              <a:rPr lang="en-US" sz="3200" dirty="0" err="1"/>
              <a:t>Amalekici</a:t>
            </a:r>
            <a:r>
              <a:rPr lang="en-US" sz="3200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BBC5F5-0FE3-1E77-FD5F-189A5EA0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556349"/>
            <a:ext cx="6858000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7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CA3796-75B6-8394-7B82-FE5155F63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11828B-54BA-5AC3-0DF2-F22F378EC80D}"/>
              </a:ext>
            </a:extLst>
          </p:cNvPr>
          <p:cNvSpPr txBox="1"/>
          <p:nvPr/>
        </p:nvSpPr>
        <p:spPr>
          <a:xfrm>
            <a:off x="1295400" y="381000"/>
            <a:ext cx="7486646" cy="426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Exodus: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300" dirty="0" err="1"/>
              <a:t>Przejćsie</a:t>
            </a:r>
            <a:r>
              <a:rPr lang="en-US" sz="2300" dirty="0"/>
              <a:t> </a:t>
            </a:r>
            <a:r>
              <a:rPr lang="en-US" sz="2300" dirty="0" err="1"/>
              <a:t>przez</a:t>
            </a:r>
            <a:r>
              <a:rPr lang="en-US" sz="2300" dirty="0"/>
              <a:t> </a:t>
            </a:r>
            <a:r>
              <a:rPr lang="en-US" sz="2300" dirty="0" err="1"/>
              <a:t>Morze</a:t>
            </a:r>
            <a:r>
              <a:rPr lang="en-US" sz="2300" dirty="0"/>
              <a:t> </a:t>
            </a:r>
            <a:r>
              <a:rPr lang="en-US" sz="2300" dirty="0" err="1"/>
              <a:t>Czerwone</a:t>
            </a: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300" dirty="0"/>
              <a:t>Hymn – Wy 15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300" dirty="0"/>
              <a:t>Manna  (Omer – 3,6 L) </a:t>
            </a:r>
            <a:r>
              <a:rPr lang="en-US" sz="2300" dirty="0" err="1"/>
              <a:t>ziarno</a:t>
            </a:r>
            <a:r>
              <a:rPr lang="en-US" sz="2300" dirty="0"/>
              <a:t> </a:t>
            </a:r>
            <a:r>
              <a:rPr lang="en-US" sz="2300" dirty="0" err="1"/>
              <a:t>kolendry</a:t>
            </a:r>
            <a:r>
              <a:rPr lang="en-US" sz="2300" dirty="0"/>
              <a:t>, </a:t>
            </a:r>
            <a:r>
              <a:rPr lang="en-US" sz="2300" dirty="0" err="1"/>
              <a:t>smak</a:t>
            </a:r>
            <a:r>
              <a:rPr lang="en-US" sz="2300" dirty="0"/>
              <a:t> </a:t>
            </a:r>
            <a:r>
              <a:rPr lang="en-US" sz="2300" dirty="0" err="1"/>
              <a:t>miodu</a:t>
            </a: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300" dirty="0"/>
              <a:t>Woda ze </a:t>
            </a:r>
            <a:r>
              <a:rPr lang="en-US" sz="2300" dirty="0" err="1"/>
              <a:t>skały</a:t>
            </a: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300" dirty="0" err="1"/>
              <a:t>Przepiórki</a:t>
            </a: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300" dirty="0" err="1"/>
              <a:t>Refidim</a:t>
            </a:r>
            <a:r>
              <a:rPr lang="en-US" sz="2300" dirty="0"/>
              <a:t> – </a:t>
            </a:r>
            <a:r>
              <a:rPr lang="en-US" sz="2300" dirty="0" err="1"/>
              <a:t>Amalekici</a:t>
            </a:r>
            <a:r>
              <a:rPr lang="en-US" sz="2300" dirty="0"/>
              <a:t> 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300" dirty="0"/>
              <a:t>Góra Horeb – </a:t>
            </a:r>
            <a:r>
              <a:rPr lang="en-US" sz="2300" dirty="0" err="1"/>
              <a:t>Synaj</a:t>
            </a:r>
            <a:r>
              <a:rPr lang="en-US" sz="2300" dirty="0"/>
              <a:t> 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noProof="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3C00578-9283-DF54-80A0-0780EDFD7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3200"/>
            <a:ext cx="4533403" cy="30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0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DE6D2-C175-5F83-E782-20BA616F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94E0F63A-6B54-F407-C898-E6D4189742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362796F-1953-6DC5-1742-BE23B8CE4663}"/>
              </a:ext>
            </a:extLst>
          </p:cNvPr>
          <p:cNvSpPr txBox="1"/>
          <p:nvPr/>
        </p:nvSpPr>
        <p:spPr>
          <a:xfrm>
            <a:off x="-152400" y="632869"/>
            <a:ext cx="9296400" cy="1055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Wy, 20 – </a:t>
            </a:r>
            <a:r>
              <a:rPr lang="en-US" sz="3200" dirty="0" err="1"/>
              <a:t>oryginał</a:t>
            </a:r>
            <a:r>
              <a:rPr lang="en-US" sz="3200" dirty="0"/>
              <a:t> DEKALOGU – </a:t>
            </a:r>
            <a:r>
              <a:rPr lang="en-US" sz="3200" dirty="0" err="1"/>
              <a:t>św</a:t>
            </a:r>
            <a:r>
              <a:rPr lang="en-US" sz="3200" dirty="0"/>
              <a:t>. Augustyn V w.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Wy, </a:t>
            </a:r>
            <a:r>
              <a:rPr lang="en-US" sz="2000" dirty="0"/>
              <a:t>21 - 23 </a:t>
            </a:r>
            <a:r>
              <a:rPr lang="en-US" sz="3200" dirty="0"/>
              <a:t>– </a:t>
            </a:r>
            <a:r>
              <a:rPr lang="en-US" sz="3200" dirty="0" err="1"/>
              <a:t>rozszerzenie</a:t>
            </a:r>
            <a:r>
              <a:rPr lang="en-US" sz="3200" dirty="0"/>
              <a:t> </a:t>
            </a:r>
            <a:r>
              <a:rPr lang="en-US" sz="3200" dirty="0" err="1"/>
              <a:t>Przykazań</a:t>
            </a:r>
            <a:r>
              <a:rPr lang="en-US" sz="3200" dirty="0"/>
              <a:t> – </a:t>
            </a:r>
            <a:r>
              <a:rPr lang="en-US" sz="3200" dirty="0" err="1"/>
              <a:t>zasady</a:t>
            </a:r>
            <a:r>
              <a:rPr lang="en-US" sz="3200" dirty="0"/>
              <a:t> </a:t>
            </a:r>
            <a:r>
              <a:rPr lang="en-US" sz="3200" dirty="0" err="1"/>
              <a:t>społeczne</a:t>
            </a:r>
            <a:r>
              <a:rPr lang="en-US" sz="3200" dirty="0"/>
              <a:t>   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204D3BC-2DE6-4559-16C5-4862E79C5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5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0CA652-89CF-AC4D-B39F-B8467046D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F0ED1E-A429-9785-5EDD-5F7462822449}"/>
              </a:ext>
            </a:extLst>
          </p:cNvPr>
          <p:cNvSpPr txBox="1"/>
          <p:nvPr/>
        </p:nvSpPr>
        <p:spPr>
          <a:xfrm>
            <a:off x="361954" y="381000"/>
            <a:ext cx="8420092" cy="617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Exodus: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2300" dirty="0"/>
              <a:t>8. Wy 21, 22, 23 a </a:t>
            </a:r>
            <a:r>
              <a:rPr lang="en-US" sz="2300" dirty="0" err="1"/>
              <a:t>Prawo</a:t>
            </a:r>
            <a:r>
              <a:rPr lang="en-US" sz="2300" dirty="0"/>
              <a:t> </a:t>
            </a:r>
            <a:r>
              <a:rPr lang="pl-PL" sz="2400" dirty="0"/>
              <a:t>Hammurabiego</a:t>
            </a:r>
            <a:endParaRPr lang="en-US" sz="2300" dirty="0"/>
          </a:p>
          <a:p>
            <a:endParaRPr lang="pl-PL" dirty="0"/>
          </a:p>
          <a:p>
            <a:r>
              <a:rPr lang="pl-PL" dirty="0"/>
              <a:t>Kodeks Hammurabiego to jeden z najstarszych znanych zbiorów praw, spisany w XVIII w. p.n.e. przez babilońskiego króla Hammurabiego, zawierający 282 artykuły regulujące różne aspekty życia społecznego, majątkowego i rodzinnego</a:t>
            </a:r>
          </a:p>
          <a:p>
            <a:r>
              <a:rPr lang="pl-PL" dirty="0"/>
              <a:t>Jest słynny z zasady </a:t>
            </a:r>
            <a:r>
              <a:rPr lang="pl-PL" u="sng" dirty="0">
                <a:hlinkClick r:id="rId2"/>
              </a:rPr>
              <a:t>prawa talionu</a:t>
            </a:r>
            <a:r>
              <a:rPr lang="pl-PL" dirty="0"/>
              <a:t> ("oko za oko, ząb za ząb")</a:t>
            </a:r>
            <a:r>
              <a:rPr lang="en-US" sz="2300" dirty="0"/>
              <a:t> 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br>
              <a:rPr lang="en-US" sz="2300" dirty="0"/>
            </a:br>
            <a:r>
              <a:rPr lang="en-US" sz="2300" dirty="0"/>
              <a:t>9. </a:t>
            </a:r>
            <a:r>
              <a:rPr lang="en-US" sz="2300" dirty="0" err="1"/>
              <a:t>Miasta</a:t>
            </a:r>
            <a:r>
              <a:rPr lang="en-US" sz="2300" dirty="0"/>
              <a:t> </a:t>
            </a:r>
            <a:r>
              <a:rPr lang="en-US" sz="2300" dirty="0" err="1"/>
              <a:t>ucieczki</a:t>
            </a:r>
            <a:r>
              <a:rPr lang="en-US" sz="2300" dirty="0"/>
              <a:t> 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2300" dirty="0"/>
              <a:t>10. </a:t>
            </a:r>
            <a:r>
              <a:rPr lang="en-US" sz="2300" dirty="0" err="1"/>
              <a:t>Złota</a:t>
            </a:r>
            <a:r>
              <a:rPr lang="en-US" sz="2300" dirty="0"/>
              <a:t> Zasada – </a:t>
            </a:r>
            <a:r>
              <a:rPr lang="en-US" sz="2300" dirty="0" err="1"/>
              <a:t>bo</a:t>
            </a:r>
            <a:r>
              <a:rPr lang="en-US" sz="2300" dirty="0"/>
              <a:t> </a:t>
            </a:r>
            <a:r>
              <a:rPr lang="en-US" sz="2300" dirty="0" err="1"/>
              <a:t>też</a:t>
            </a:r>
            <a:r>
              <a:rPr lang="en-US" sz="2300" dirty="0"/>
              <a:t> </a:t>
            </a:r>
            <a:r>
              <a:rPr lang="en-US" sz="2300" dirty="0" err="1"/>
              <a:t>byłeś</a:t>
            </a:r>
            <a:r>
              <a:rPr lang="en-US" sz="2300" dirty="0"/>
              <a:t> </a:t>
            </a:r>
            <a:r>
              <a:rPr lang="en-US" sz="2300" dirty="0" err="1"/>
              <a:t>przybyszem</a:t>
            </a:r>
            <a:r>
              <a:rPr lang="en-US" sz="2300" dirty="0"/>
              <a:t>…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endParaRPr lang="en-US" sz="2300" dirty="0"/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2300" dirty="0"/>
              <a:t>11. Rozdział 25 – Arka </a:t>
            </a:r>
            <a:r>
              <a:rPr lang="en-US" sz="2300" dirty="0" err="1"/>
              <a:t>Przymierza</a:t>
            </a:r>
            <a:r>
              <a:rPr lang="en-US" sz="2300" dirty="0"/>
              <a:t> </a:t>
            </a:r>
            <a:br>
              <a:rPr lang="en-US" sz="2300" dirty="0"/>
            </a:b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przebłagalnia</a:t>
            </a:r>
            <a:endParaRPr lang="en-US" sz="23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US" sz="23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noProof="0" dirty="0"/>
          </a:p>
        </p:txBody>
      </p:sp>
      <p:pic>
        <p:nvPicPr>
          <p:cNvPr id="3074" name="Picture 2" descr="Kodeks Hammurabiego – Wikipedia, wolna encyklopedia">
            <a:extLst>
              <a:ext uri="{FF2B5EF4-FFF2-40B4-BE49-F238E27FC236}">
                <a16:creationId xmlns:a16="http://schemas.microsoft.com/office/drawing/2014/main" id="{7A92C622-D90A-60DF-5DCF-BABFA1515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40" y="2667000"/>
            <a:ext cx="304111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67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6B7B6-E4A1-F203-8221-B94873979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6F111EC7-89CA-B3A0-E143-3E3431436C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2AC236A-D2CD-322D-006F-F599A305487D}"/>
              </a:ext>
            </a:extLst>
          </p:cNvPr>
          <p:cNvSpPr txBox="1"/>
          <p:nvPr/>
        </p:nvSpPr>
        <p:spPr>
          <a:xfrm>
            <a:off x="-152400" y="632869"/>
            <a:ext cx="92964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Rozdział 25 – Arka </a:t>
            </a:r>
            <a:r>
              <a:rPr lang="en-US" sz="3200" dirty="0" err="1"/>
              <a:t>Przymierza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przebłagalnia</a:t>
            </a:r>
            <a:endParaRPr lang="en-US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E69BC0-EA42-FE49-786F-93EFDA5E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869"/>
            <a:ext cx="5390116" cy="3175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1E851F2-74DC-6F46-69F0-3346C288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894" y="4294731"/>
            <a:ext cx="492571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E05BB-07B3-A6C1-1ECF-41217C86F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394F91C8-A83F-ABE0-10AF-AA3411C990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30D7A03-60F1-9E09-A2A9-217E71F661C0}"/>
              </a:ext>
            </a:extLst>
          </p:cNvPr>
          <p:cNvSpPr txBox="1"/>
          <p:nvPr/>
        </p:nvSpPr>
        <p:spPr>
          <a:xfrm>
            <a:off x="304800" y="265634"/>
            <a:ext cx="92964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Rozdział 26 – </a:t>
            </a:r>
            <a:r>
              <a:rPr lang="en-US" sz="3200" dirty="0" err="1"/>
              <a:t>Przybytek</a:t>
            </a:r>
            <a:endParaRPr lang="en-US" sz="32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BD28E80-9130-9C26-64E2-E03A57BEA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3" y="990600"/>
            <a:ext cx="91186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88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0D0B5-0CFE-F231-8B10-502594F0B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617680C6-8C0B-2B52-89D4-AA2D75B78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A553B39-3582-C01D-D6B8-D556B828FF0A}"/>
              </a:ext>
            </a:extLst>
          </p:cNvPr>
          <p:cNvSpPr txBox="1"/>
          <p:nvPr/>
        </p:nvSpPr>
        <p:spPr>
          <a:xfrm>
            <a:off x="304800" y="265634"/>
            <a:ext cx="92964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Rozdział 27 – </a:t>
            </a:r>
            <a:r>
              <a:rPr lang="en-US" sz="3200" dirty="0" err="1"/>
              <a:t>Ołtarz</a:t>
            </a:r>
            <a:r>
              <a:rPr lang="en-US" sz="3200" dirty="0"/>
              <a:t> </a:t>
            </a:r>
          </a:p>
        </p:txBody>
      </p:sp>
      <p:pic>
        <p:nvPicPr>
          <p:cNvPr id="1026" name="Picture 2" descr="B5 Przybytek i arcykapłan">
            <a:extLst>
              <a:ext uri="{FF2B5EF4-FFF2-40B4-BE49-F238E27FC236}">
                <a16:creationId xmlns:a16="http://schemas.microsoft.com/office/drawing/2014/main" id="{851DA20F-F60C-7361-5815-690D1632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398"/>
            <a:ext cx="82296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7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371600" y="1524000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pl-PL" b="1" noProof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3 etapy życia: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800" noProof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W Egipcie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800" noProof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Na pustyni u Kapłana </a:t>
            </a:r>
            <a:r>
              <a:rPr lang="pl-PL" sz="2800" noProof="0" dirty="0" err="1">
                <a:solidFill>
                  <a:schemeClr val="tx1"/>
                </a:solidFill>
                <a:latin typeface="Arial" charset="0"/>
                <a:ea typeface="굴림" pitchFamily="34" charset="-127"/>
              </a:rPr>
              <a:t>Madianitów</a:t>
            </a:r>
            <a:endParaRPr lang="pl-PL" sz="2800" noProof="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800" noProof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Exodus</a:t>
            </a:r>
          </a:p>
          <a:p>
            <a:pPr algn="just">
              <a:lnSpc>
                <a:spcPct val="160000"/>
              </a:lnSpc>
            </a:pPr>
            <a:endParaRPr lang="pl-PL" sz="2800" noProof="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pl-PL" sz="6000" noProof="0" dirty="0">
                <a:solidFill>
                  <a:schemeClr val="bg1"/>
                </a:solidFill>
                <a:ea typeface="굴림" pitchFamily="34" charset="-127"/>
              </a:rPr>
              <a:t>Mojżesz </a:t>
            </a:r>
          </a:p>
        </p:txBody>
      </p:sp>
      <p:pic>
        <p:nvPicPr>
          <p:cNvPr id="1026" name="Picture 2" descr="Mojżesz – Wikipedia, wolna encyklopedia">
            <a:extLst>
              <a:ext uri="{FF2B5EF4-FFF2-40B4-BE49-F238E27FC236}">
                <a16:creationId xmlns:a16="http://schemas.microsoft.com/office/drawing/2014/main" id="{3CFD45FF-618C-9265-897F-585B39AC1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338" y="0"/>
            <a:ext cx="19571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3B8B3-04EF-0D91-64B5-18B818024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F102A02C-9D72-4B23-832C-3CAEE6BE54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019730B-4145-E1E9-6056-238D56D64EF2}"/>
              </a:ext>
            </a:extLst>
          </p:cNvPr>
          <p:cNvSpPr txBox="1"/>
          <p:nvPr/>
        </p:nvSpPr>
        <p:spPr>
          <a:xfrm>
            <a:off x="228600" y="285243"/>
            <a:ext cx="92964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Rozdział 28 – </a:t>
            </a:r>
            <a:r>
              <a:rPr lang="en-US" sz="3200" dirty="0" err="1"/>
              <a:t>Kapłan</a:t>
            </a:r>
            <a:r>
              <a:rPr lang="en-US" sz="3200" dirty="0"/>
              <a:t> </a:t>
            </a:r>
          </a:p>
        </p:txBody>
      </p:sp>
      <p:pic>
        <p:nvPicPr>
          <p:cNvPr id="1026" name="Picture 2" descr="B5 Przybytek i arcykapłan">
            <a:extLst>
              <a:ext uri="{FF2B5EF4-FFF2-40B4-BE49-F238E27FC236}">
                <a16:creationId xmlns:a16="http://schemas.microsoft.com/office/drawing/2014/main" id="{58421619-D972-2987-FC5D-27FD59735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2" t="-328" r="926" b="31097"/>
          <a:stretch>
            <a:fillRect/>
          </a:stretch>
        </p:blipFill>
        <p:spPr bwMode="auto">
          <a:xfrm>
            <a:off x="202018" y="850899"/>
            <a:ext cx="5893981" cy="624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5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7DC4E-C730-0FC3-B087-4C7C3BF1B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48FE853B-2AD7-46CB-BB6A-0C38A38DFE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9F66396-EAAC-3D0C-67A0-21396BE65FE2}"/>
              </a:ext>
            </a:extLst>
          </p:cNvPr>
          <p:cNvSpPr txBox="1"/>
          <p:nvPr/>
        </p:nvSpPr>
        <p:spPr>
          <a:xfrm>
            <a:off x="228600" y="285243"/>
            <a:ext cx="92964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Rozdział 29 – </a:t>
            </a:r>
            <a:r>
              <a:rPr lang="en-US" sz="3200" dirty="0" err="1"/>
              <a:t>Wyświęcanie</a:t>
            </a:r>
            <a:r>
              <a:rPr lang="en-US" sz="3200" dirty="0"/>
              <a:t> </a:t>
            </a:r>
            <a:r>
              <a:rPr lang="en-US" sz="3200" dirty="0" err="1"/>
              <a:t>kapłanów</a:t>
            </a:r>
            <a:r>
              <a:rPr lang="en-US" sz="3200" dirty="0"/>
              <a:t>  </a:t>
            </a:r>
          </a:p>
        </p:txBody>
      </p:sp>
      <p:pic>
        <p:nvPicPr>
          <p:cNvPr id="3074" name="Picture 2" descr="KREW BARANKA, która uzdrawia wszechświat">
            <a:extLst>
              <a:ext uri="{FF2B5EF4-FFF2-40B4-BE49-F238E27FC236}">
                <a16:creationId xmlns:a16="http://schemas.microsoft.com/office/drawing/2014/main" id="{111F3D45-9FB2-B09B-0387-67AB33FC5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>
            <a:fillRect/>
          </a:stretch>
        </p:blipFill>
        <p:spPr bwMode="auto">
          <a:xfrm>
            <a:off x="271463" y="1159540"/>
            <a:ext cx="6205537" cy="56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6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2E12D-B743-0EAD-6218-889111EA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E495E857-2118-A3B6-8E51-420FAADF4A1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2DF554A-415A-1782-DFED-0CE0B527AB11}"/>
              </a:ext>
            </a:extLst>
          </p:cNvPr>
          <p:cNvSpPr txBox="1"/>
          <p:nvPr/>
        </p:nvSpPr>
        <p:spPr>
          <a:xfrm>
            <a:off x="228600" y="285243"/>
            <a:ext cx="92964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Rozdział 31 – </a:t>
            </a:r>
            <a:r>
              <a:rPr lang="en-US" sz="3200" dirty="0" err="1"/>
              <a:t>DekaLog</a:t>
            </a:r>
            <a:endParaRPr lang="en-US" sz="3200" dirty="0"/>
          </a:p>
        </p:txBody>
      </p:sp>
      <p:pic>
        <p:nvPicPr>
          <p:cNvPr id="5122" name="Picture 2" descr="10 Przykazań Bożych - Dekalog - Czytelnia">
            <a:extLst>
              <a:ext uri="{FF2B5EF4-FFF2-40B4-BE49-F238E27FC236}">
                <a16:creationId xmlns:a16="http://schemas.microsoft.com/office/drawing/2014/main" id="{412FDD82-901B-039F-AB9E-365B4880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6324600" cy="50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2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64834-531A-E54B-CBB9-A5A4479F7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A1F8F32A-A950-56DE-D95E-00F193AF31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6F11B6E-516D-6ABE-5CC4-E720D6AF1928}"/>
              </a:ext>
            </a:extLst>
          </p:cNvPr>
          <p:cNvSpPr txBox="1"/>
          <p:nvPr/>
        </p:nvSpPr>
        <p:spPr>
          <a:xfrm>
            <a:off x="228600" y="285243"/>
            <a:ext cx="92964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Rozdział 32 – </a:t>
            </a:r>
            <a:r>
              <a:rPr lang="en-US" sz="3200" dirty="0" err="1"/>
              <a:t>Złoty</a:t>
            </a:r>
            <a:r>
              <a:rPr lang="en-US" sz="3200" dirty="0"/>
              <a:t> </a:t>
            </a:r>
            <a:r>
              <a:rPr lang="en-US" sz="3200" dirty="0" err="1"/>
              <a:t>cielec</a:t>
            </a:r>
            <a:r>
              <a:rPr lang="en-US" sz="3200" dirty="0"/>
              <a:t> (</a:t>
            </a:r>
            <a:r>
              <a:rPr lang="en-US" sz="3200" dirty="0" err="1"/>
              <a:t>Zmaż</a:t>
            </a:r>
            <a:r>
              <a:rPr lang="en-US" sz="3200" dirty="0"/>
              <a:t> </a:t>
            </a:r>
            <a:r>
              <a:rPr lang="en-US" sz="3200" dirty="0" err="1"/>
              <a:t>moje</a:t>
            </a:r>
            <a:r>
              <a:rPr lang="en-US" sz="3200" dirty="0"/>
              <a:t> </a:t>
            </a:r>
            <a:r>
              <a:rPr lang="en-US" sz="3200" dirty="0" err="1"/>
              <a:t>imię</a:t>
            </a:r>
            <a:r>
              <a:rPr lang="en-US" sz="3200" dirty="0"/>
              <a:t> z </a:t>
            </a:r>
            <a:r>
              <a:rPr lang="en-US" sz="3200" dirty="0" err="1"/>
              <a:t>Księgi</a:t>
            </a:r>
            <a:r>
              <a:rPr lang="en-US" sz="3200" dirty="0"/>
              <a:t>) </a:t>
            </a:r>
          </a:p>
        </p:txBody>
      </p:sp>
      <p:pic>
        <p:nvPicPr>
          <p:cNvPr id="7170" name="Picture 2" descr="Złoty cielec - Gospelimages">
            <a:extLst>
              <a:ext uri="{FF2B5EF4-FFF2-40B4-BE49-F238E27FC236}">
                <a16:creationId xmlns:a16="http://schemas.microsoft.com/office/drawing/2014/main" id="{2EEF0125-4722-04BF-B45B-D64948D1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565"/>
            <a:ext cx="7543800" cy="562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76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D85F6-4E9E-3085-A13F-0E80B393E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BF90C567-9504-8A1E-393A-27F047CE95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460ECC6-1B9F-CE6F-E313-2FC720CDB2A7}"/>
              </a:ext>
            </a:extLst>
          </p:cNvPr>
          <p:cNvSpPr txBox="1"/>
          <p:nvPr/>
        </p:nvSpPr>
        <p:spPr>
          <a:xfrm>
            <a:off x="304800" y="533400"/>
            <a:ext cx="92964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Rozdział 33 – </a:t>
            </a:r>
            <a:r>
              <a:rPr lang="en-US" sz="3200" dirty="0" err="1"/>
              <a:t>Namiot</a:t>
            </a:r>
            <a:r>
              <a:rPr lang="en-US" sz="3200" dirty="0"/>
              <a:t> </a:t>
            </a:r>
            <a:r>
              <a:rPr lang="en-US" sz="3200" dirty="0" err="1"/>
              <a:t>Spotkania</a:t>
            </a:r>
            <a:r>
              <a:rPr lang="en-US" sz="3200" dirty="0"/>
              <a:t> (</a:t>
            </a:r>
            <a:r>
              <a:rPr lang="en-US" sz="3200" dirty="0" err="1"/>
              <a:t>twarzą</a:t>
            </a:r>
            <a:r>
              <a:rPr lang="en-US" sz="3200" dirty="0"/>
              <a:t> w Twarz)</a:t>
            </a:r>
          </a:p>
        </p:txBody>
      </p:sp>
      <p:pic>
        <p:nvPicPr>
          <p:cNvPr id="9218" name="Picture 2" descr="namiot spotkania – Ruch Światło-Życie ...">
            <a:extLst>
              <a:ext uri="{FF2B5EF4-FFF2-40B4-BE49-F238E27FC236}">
                <a16:creationId xmlns:a16="http://schemas.microsoft.com/office/drawing/2014/main" id="{EF3B612A-9D4D-8631-8987-C7700FFF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828800"/>
            <a:ext cx="782852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72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D4C6-C89D-FEF5-0D35-40F383EB7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A16F224B-4B12-1B70-E113-B81C9D50AC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D914A52-E5A2-E503-E88F-2BCEED1A6F0F}"/>
              </a:ext>
            </a:extLst>
          </p:cNvPr>
          <p:cNvSpPr txBox="1"/>
          <p:nvPr/>
        </p:nvSpPr>
        <p:spPr>
          <a:xfrm>
            <a:off x="304800" y="533400"/>
            <a:ext cx="92964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Rozdział 34 – </a:t>
            </a:r>
            <a:r>
              <a:rPr lang="en-US" sz="3200" dirty="0" err="1"/>
              <a:t>odtworzenie</a:t>
            </a:r>
            <a:r>
              <a:rPr lang="en-US" sz="3200" dirty="0"/>
              <a:t> </a:t>
            </a:r>
            <a:r>
              <a:rPr lang="en-US" sz="3200" dirty="0" err="1"/>
              <a:t>tablic</a:t>
            </a:r>
            <a:r>
              <a:rPr lang="en-US" sz="3200" dirty="0"/>
              <a:t> </a:t>
            </a:r>
            <a:r>
              <a:rPr lang="en-US" sz="3200" dirty="0" err="1"/>
              <a:t>DekaLogu</a:t>
            </a:r>
            <a:endParaRPr lang="en-US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739A8E3-CB80-131E-1074-9A5320C9E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686800" cy="49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21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C6475-BFAE-066C-BC3B-723D1D3BF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6CB431E9-7815-7BE4-7333-E197481AC8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3E89CEE-23A3-40A5-F3B9-C473C3FDA6EC}"/>
              </a:ext>
            </a:extLst>
          </p:cNvPr>
          <p:cNvSpPr txBox="1"/>
          <p:nvPr/>
        </p:nvSpPr>
        <p:spPr>
          <a:xfrm>
            <a:off x="304800" y="533400"/>
            <a:ext cx="92964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Rozdział 34 – </a:t>
            </a:r>
            <a:r>
              <a:rPr lang="en-US" sz="3200" dirty="0" err="1"/>
              <a:t>odtworzenie</a:t>
            </a:r>
            <a:r>
              <a:rPr lang="en-US" sz="3200" dirty="0"/>
              <a:t> </a:t>
            </a:r>
            <a:r>
              <a:rPr lang="en-US" sz="3200" dirty="0" err="1"/>
              <a:t>tablic</a:t>
            </a:r>
            <a:r>
              <a:rPr lang="en-US" sz="3200" dirty="0"/>
              <a:t> </a:t>
            </a:r>
            <a:r>
              <a:rPr lang="en-US" sz="3200" dirty="0" err="1"/>
              <a:t>DekaLogu</a:t>
            </a:r>
            <a:endParaRPr lang="en-US" sz="3200" dirty="0"/>
          </a:p>
        </p:txBody>
      </p:sp>
      <p:pic>
        <p:nvPicPr>
          <p:cNvPr id="11266" name="Picture 2" descr="Tora 5771">
            <a:extLst>
              <a:ext uri="{FF2B5EF4-FFF2-40B4-BE49-F238E27FC236}">
                <a16:creationId xmlns:a16="http://schemas.microsoft.com/office/drawing/2014/main" id="{FC0FDA31-E688-9791-C20E-AF9FB931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1336"/>
            <a:ext cx="4038600" cy="5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4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236EE-B135-DD6C-24A5-92A824DB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A56EC7F5-E957-F74C-01FF-82A04F0A1F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3C9BD03-3A70-FF32-826E-219EA480EB16}"/>
              </a:ext>
            </a:extLst>
          </p:cNvPr>
          <p:cNvSpPr txBox="1"/>
          <p:nvPr/>
        </p:nvSpPr>
        <p:spPr>
          <a:xfrm>
            <a:off x="152400" y="361535"/>
            <a:ext cx="92964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Rozdział 34-40 – </a:t>
            </a:r>
            <a:r>
              <a:rPr lang="en-US" sz="3200" dirty="0" err="1"/>
              <a:t>Powtórzenie</a:t>
            </a:r>
            <a:r>
              <a:rPr lang="en-US" sz="3200" dirty="0"/>
              <a:t> </a:t>
            </a:r>
            <a:r>
              <a:rPr lang="en-US" sz="3200" dirty="0" err="1"/>
              <a:t>konstrukcji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świętych</a:t>
            </a:r>
            <a:r>
              <a:rPr lang="en-US" sz="3200" dirty="0"/>
              <a:t> </a:t>
            </a:r>
            <a:r>
              <a:rPr lang="en-US" sz="3200" dirty="0" err="1"/>
              <a:t>rzeczy</a:t>
            </a:r>
            <a:endParaRPr lang="en-US" sz="32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4897099-C6DE-9118-1515-AEB205032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7620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 latinLnBrk="1">
              <a:defRPr/>
            </a:pPr>
            <a:r>
              <a:rPr kumimoji="1" lang="pl-PL" sz="3600" noProof="0" dirty="0">
                <a:ea typeface="굴림" pitchFamily="34" charset="-127"/>
              </a:rPr>
              <a:t>Mojżesz ok. 1300 p. Ch.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324600" cy="436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l-PL" sz="2000" b="1" noProof="0" dirty="0">
                <a:latin typeface="Arial" charset="0"/>
                <a:ea typeface="굴림" pitchFamily="34" charset="-127"/>
              </a:rPr>
              <a:t>Narodzenie: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000" dirty="0">
                <a:latin typeface="Arial" charset="0"/>
                <a:ea typeface="굴림" pitchFamily="34" charset="-127"/>
              </a:rPr>
              <a:t>Mojżesz – odpowiedz Boga na krzywdę Izraela</a:t>
            </a:r>
            <a:endParaRPr lang="pl-PL" sz="2000" noProof="0" dirty="0">
              <a:latin typeface="Arial" charset="0"/>
              <a:ea typeface="굴림" pitchFamily="34" charset="-127"/>
            </a:endParaRP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000" noProof="0" dirty="0">
                <a:latin typeface="Arial" charset="0"/>
                <a:ea typeface="굴림" pitchFamily="34" charset="-127"/>
              </a:rPr>
              <a:t>Imię: M – </a:t>
            </a:r>
            <a:r>
              <a:rPr lang="pl-PL" sz="2000" noProof="0" dirty="0" err="1">
                <a:latin typeface="Arial" charset="0"/>
                <a:ea typeface="굴림" pitchFamily="34" charset="-127"/>
              </a:rPr>
              <a:t>zes</a:t>
            </a:r>
            <a:r>
              <a:rPr lang="pl-PL" sz="1900" noProof="0" dirty="0">
                <a:latin typeface="Arial" charset="0"/>
                <a:ea typeface="굴림" pitchFamily="34" charset="-127"/>
              </a:rPr>
              <a:t> - 2 znaczenia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1900" noProof="0" dirty="0">
                <a:latin typeface="Arial" charset="0"/>
                <a:ea typeface="굴림" pitchFamily="34" charset="-127"/>
              </a:rPr>
              <a:t>Matka biologiczna (bez imienia)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1900" noProof="0" dirty="0">
                <a:latin typeface="Arial" charset="0"/>
                <a:ea typeface="굴림" pitchFamily="34" charset="-127"/>
              </a:rPr>
              <a:t>Położnice – bały się Boga – chroniły życie</a:t>
            </a:r>
            <a:r>
              <a:rPr lang="pl-PL" sz="2000" noProof="0" dirty="0">
                <a:latin typeface="Arial" charset="0"/>
                <a:ea typeface="굴림" pitchFamily="34" charset="-127"/>
              </a:rPr>
              <a:t>, </a:t>
            </a:r>
            <a:br>
              <a:rPr lang="pl-PL" sz="2000" noProof="0" dirty="0">
                <a:latin typeface="Arial" charset="0"/>
                <a:ea typeface="굴림" pitchFamily="34" charset="-127"/>
              </a:rPr>
            </a:br>
            <a:r>
              <a:rPr lang="pl-PL" sz="2000" noProof="0" dirty="0">
                <a:latin typeface="Arial" charset="0"/>
                <a:ea typeface="굴림" pitchFamily="34" charset="-127"/>
              </a:rPr>
              <a:t>a Bóg im błogosławił 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1900" noProof="0" dirty="0">
                <a:latin typeface="Arial" charset="0"/>
                <a:ea typeface="굴림" pitchFamily="34" charset="-127"/>
              </a:rPr>
              <a:t>Morderstwo Egipcjanina, zawsze wychodzi prawda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endParaRPr lang="pl-PL" sz="1900" noProof="0" dirty="0">
              <a:latin typeface="Arial" charset="0"/>
              <a:ea typeface="굴림" pitchFamily="34" charset="-127"/>
            </a:endParaRPr>
          </a:p>
          <a:p>
            <a:pPr marL="514350" indent="-514350" algn="just">
              <a:lnSpc>
                <a:spcPct val="160000"/>
              </a:lnSpc>
              <a:buAutoNum type="arabicPeriod"/>
            </a:pPr>
            <a:endParaRPr lang="pl-PL" sz="1900" noProof="0" dirty="0">
              <a:latin typeface="Arial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FCCCC-4226-CABA-7C17-4E2A21DFF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51B03006-0A7D-2E23-18AE-F85C35EC0B0F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850900"/>
            <a:ext cx="7543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pl-PL" b="1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pl-PL" b="1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2</a:t>
            </a:r>
            <a:r>
              <a:rPr lang="pl-PL" b="1" noProof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 etap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Mojżeszu – zdejmij sandały z nóg</a:t>
            </a:r>
          </a:p>
          <a:p>
            <a:pPr algn="just">
              <a:lnSpc>
                <a:spcPct val="160000"/>
              </a:lnSpc>
            </a:pPr>
            <a:r>
              <a:rPr lang="pl-PL" sz="28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2. Jestem Bogiem: Abrahama, Izaaka, Jakuba</a:t>
            </a:r>
          </a:p>
          <a:p>
            <a:pPr algn="just">
              <a:lnSpc>
                <a:spcPct val="160000"/>
              </a:lnSpc>
            </a:pPr>
            <a:r>
              <a:rPr lang="pl-PL" sz="28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3. Nasłuchałem się uciemiężenia</a:t>
            </a:r>
          </a:p>
          <a:p>
            <a:pPr algn="just">
              <a:lnSpc>
                <a:spcPct val="160000"/>
              </a:lnSpc>
            </a:pPr>
            <a:r>
              <a:rPr lang="pl-PL" sz="28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4. ”Ja Jestem” - Ego </a:t>
            </a:r>
            <a:r>
              <a:rPr lang="pl-PL" sz="2800" dirty="0" err="1">
                <a:solidFill>
                  <a:schemeClr val="tx1"/>
                </a:solidFill>
                <a:latin typeface="Arial" charset="0"/>
                <a:ea typeface="굴림" pitchFamily="34" charset="-127"/>
              </a:rPr>
              <a:t>Emi</a:t>
            </a:r>
            <a:endParaRPr lang="pl-PL" sz="28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pl-PL" sz="28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5. Idź wyprowadź Izraela</a:t>
            </a:r>
          </a:p>
          <a:p>
            <a:pPr algn="just">
              <a:lnSpc>
                <a:spcPct val="160000"/>
              </a:lnSpc>
            </a:pPr>
            <a:endParaRPr lang="pl-PL" sz="2800" noProof="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>
            <a:extLst>
              <a:ext uri="{FF2B5EF4-FFF2-40B4-BE49-F238E27FC236}">
                <a16:creationId xmlns:a16="http://schemas.microsoft.com/office/drawing/2014/main" id="{8C729511-7F36-E5F2-0A8A-BD997A6D6E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F4DF1CD-9F63-7671-743F-229908C86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-63500"/>
            <a:ext cx="64897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4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5F3A65-35ED-F29E-8C59-3960CA7FE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728A3EA-5132-5BEA-D94C-25FA74BE1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 latinLnBrk="1">
              <a:defRPr/>
            </a:pPr>
            <a:r>
              <a:rPr kumimoji="1" lang="pl-PL" sz="3600" noProof="0" dirty="0">
                <a:ea typeface="굴림" pitchFamily="34" charset="-127"/>
              </a:rPr>
              <a:t>Mojżesz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494BE-72B5-15E9-DACE-A0F0B1AF5E3F}"/>
              </a:ext>
            </a:extLst>
          </p:cNvPr>
          <p:cNvSpPr txBox="1"/>
          <p:nvPr/>
        </p:nvSpPr>
        <p:spPr>
          <a:xfrm>
            <a:off x="2286000" y="1752600"/>
            <a:ext cx="6324600" cy="626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l-PL" sz="2000" b="1" noProof="0" dirty="0">
                <a:latin typeface="Arial" charset="0"/>
                <a:ea typeface="굴림" pitchFamily="34" charset="-127"/>
              </a:rPr>
              <a:t>Exodus: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pl-PL" sz="2000" dirty="0">
                <a:latin typeface="Arial" charset="0"/>
                <a:ea typeface="굴림" pitchFamily="34" charset="-127"/>
              </a:rPr>
              <a:t>Przekonanie </a:t>
            </a:r>
            <a:br>
              <a:rPr lang="pl-PL" sz="2000" dirty="0">
                <a:latin typeface="Arial" charset="0"/>
                <a:ea typeface="굴림" pitchFamily="34" charset="-127"/>
              </a:rPr>
            </a:br>
            <a:r>
              <a:rPr lang="pl-PL" sz="2000" dirty="0">
                <a:latin typeface="Arial" charset="0"/>
                <a:ea typeface="굴림" pitchFamily="34" charset="-127"/>
              </a:rPr>
              <a:t>Mojżesza i Faraona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000" dirty="0">
                <a:latin typeface="Arial" charset="0"/>
                <a:ea typeface="굴림" pitchFamily="34" charset="-127"/>
              </a:rPr>
              <a:t>Laska Mojżesza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000" dirty="0">
                <a:latin typeface="Arial" charset="0"/>
                <a:ea typeface="굴림" pitchFamily="34" charset="-127"/>
              </a:rPr>
              <a:t>Mojżesz i Aaron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000" noProof="0" dirty="0">
                <a:latin typeface="Arial" charset="0"/>
                <a:ea typeface="굴림" pitchFamily="34" charset="-127"/>
              </a:rPr>
              <a:t>Znaki Boga 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1900" dirty="0">
                <a:latin typeface="Arial" charset="0"/>
                <a:ea typeface="굴림" pitchFamily="34" charset="-127"/>
              </a:rPr>
              <a:t>Faraon – przykręca śrubę (normalna reakcja Zła) 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1900" dirty="0">
                <a:latin typeface="Arial" charset="0"/>
                <a:ea typeface="굴림" pitchFamily="34" charset="-127"/>
              </a:rPr>
              <a:t>Analogie – Faraon – osobowe zło (kłamstwo, śmierć, profanacja wolności, chce być jak Bóg!</a:t>
            </a:r>
          </a:p>
          <a:p>
            <a:pPr algn="just">
              <a:lnSpc>
                <a:spcPct val="160000"/>
              </a:lnSpc>
            </a:pPr>
            <a:r>
              <a:rPr lang="pl-PL" sz="1900" dirty="0">
                <a:latin typeface="Arial" charset="0"/>
                <a:ea typeface="굴림" pitchFamily="34" charset="-127"/>
              </a:rPr>
              <a:t>7. Mojżesz – Analogia – Jezus – pośrednik u Boga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endParaRPr lang="pl-PL" sz="1900" noProof="0" dirty="0">
              <a:latin typeface="Arial" charset="0"/>
              <a:ea typeface="굴림" pitchFamily="34" charset="-127"/>
            </a:endParaRPr>
          </a:p>
          <a:p>
            <a:pPr marL="514350" indent="-514350" algn="just">
              <a:lnSpc>
                <a:spcPct val="160000"/>
              </a:lnSpc>
              <a:buAutoNum type="arabicPeriod"/>
            </a:pPr>
            <a:endParaRPr lang="pl-PL" sz="1900" noProof="0" dirty="0">
              <a:latin typeface="Arial" charset="0"/>
              <a:ea typeface="굴림" pitchFamily="34" charset="-127"/>
            </a:endParaRPr>
          </a:p>
          <a:p>
            <a:pPr marL="514350" indent="-514350" algn="just">
              <a:lnSpc>
                <a:spcPct val="160000"/>
              </a:lnSpc>
              <a:buAutoNum type="arabicPeriod"/>
            </a:pPr>
            <a:endParaRPr lang="pl-PL" sz="1900" noProof="0" dirty="0">
              <a:latin typeface="Arial" charset="0"/>
              <a:ea typeface="굴림" pitchFamily="34" charset="-127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327FE3D-5312-B715-FE68-7BEB7641D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-31898"/>
            <a:ext cx="4000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9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FEE5C-B39B-AB1F-D892-28944086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9A06A8B6-F75D-982E-B90D-2BCE6BCD0EAA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774700"/>
            <a:ext cx="7543800" cy="554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pl-PL" b="1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pl-PL" b="1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Plagi </a:t>
            </a:r>
            <a:endParaRPr lang="pl-PL" b="1" noProof="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800" noProof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Moc Boża i magia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800" noProof="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Ja Jestem Pan….</a:t>
            </a:r>
          </a:p>
          <a:p>
            <a:pPr marL="514350" indent="-514350" algn="just">
              <a:lnSpc>
                <a:spcPct val="160000"/>
              </a:lnSpc>
              <a:buFont typeface="Arial" pitchFamily="34" charset="0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Ochrona Izraelitów przed plagami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Ostatnia plaga – śmierć pierworodnego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endParaRPr lang="pl-PL" sz="2800" dirty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>
            <a:extLst>
              <a:ext uri="{FF2B5EF4-FFF2-40B4-BE49-F238E27FC236}">
                <a16:creationId xmlns:a16="http://schemas.microsoft.com/office/drawing/2014/main" id="{3FFA7014-9A1D-00F5-BF17-78BC828B81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1C157B4-DB31-4002-644E-51B6EBFB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241" y="0"/>
            <a:ext cx="536775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1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E3E21-22B6-A6EE-5A3B-E5F976DA0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>
            <a:extLst>
              <a:ext uri="{FF2B5EF4-FFF2-40B4-BE49-F238E27FC236}">
                <a16:creationId xmlns:a16="http://schemas.microsoft.com/office/drawing/2014/main" id="{D5CADDED-94DB-D396-8A32-5908A91F6D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pl-PL" sz="6000" noProof="0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DC4F007-3638-F983-FBD6-5D457897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3" y="304800"/>
            <a:ext cx="825284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33AF1-E977-686C-AB91-E589D1873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ssak&#10;&#10;Zawartość wygenerowana przez AI może być niepoprawna.">
            <a:extLst>
              <a:ext uri="{FF2B5EF4-FFF2-40B4-BE49-F238E27FC236}">
                <a16:creationId xmlns:a16="http://schemas.microsoft.com/office/drawing/2014/main" id="{D0B40FCE-967F-0C3F-C3F4-E9296ADE32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2" r="17322" b="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9598840-25CD-36C0-40A5-415B8020B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kumimoji="1" lang="en-US" sz="3500" noProof="0" dirty="0"/>
              <a:t>Mojżesz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49590-7A56-CC2F-4BFC-CACE2CD411F9}"/>
              </a:ext>
            </a:extLst>
          </p:cNvPr>
          <p:cNvSpPr txBox="1"/>
          <p:nvPr/>
        </p:nvSpPr>
        <p:spPr>
          <a:xfrm>
            <a:off x="304800" y="2434200"/>
            <a:ext cx="3190491" cy="427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noProof="0" dirty="0"/>
              <a:t>Pacha: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noProof="0" dirty="0" err="1"/>
              <a:t>Recepta</a:t>
            </a:r>
            <a:endParaRPr lang="en-US" sz="2400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Odbędę</a:t>
            </a:r>
            <a:r>
              <a:rPr lang="en-US" sz="2400" dirty="0"/>
              <a:t> </a:t>
            </a:r>
            <a:r>
              <a:rPr lang="en-US" sz="2400" dirty="0" err="1"/>
              <a:t>Sąd</a:t>
            </a:r>
            <a:r>
              <a:rPr lang="en-US" sz="2400" dirty="0"/>
              <a:t>. Ja Pan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noProof="0" dirty="0" err="1"/>
              <a:t>Dzień</a:t>
            </a:r>
            <a:r>
              <a:rPr lang="en-US" sz="2400" noProof="0" dirty="0"/>
              <a:t> </a:t>
            </a:r>
            <a:r>
              <a:rPr lang="en-US" sz="2400" noProof="0" dirty="0" err="1"/>
              <a:t>Pamiętny</a:t>
            </a:r>
            <a:r>
              <a:rPr lang="en-US" sz="2400" noProof="0" dirty="0"/>
              <a:t> po </a:t>
            </a:r>
            <a:r>
              <a:rPr lang="en-US" sz="2400" noProof="0" dirty="0" err="1"/>
              <a:t>wszystkie</a:t>
            </a:r>
            <a:r>
              <a:rPr lang="en-US" sz="2400" noProof="0" dirty="0"/>
              <a:t> </a:t>
            </a:r>
            <a:r>
              <a:rPr lang="en-US" sz="2400" noProof="0" dirty="0" err="1"/>
              <a:t>pokolenia</a:t>
            </a:r>
            <a:r>
              <a:rPr lang="en-US" sz="2400" noProof="0" dirty="0"/>
              <a:t>, </a:t>
            </a:r>
            <a:r>
              <a:rPr lang="en-US" sz="2400" noProof="0" dirty="0" err="1"/>
              <a:t>chleb</a:t>
            </a:r>
            <a:r>
              <a:rPr lang="en-US" sz="2400" noProof="0" dirty="0"/>
              <a:t> </a:t>
            </a:r>
            <a:r>
              <a:rPr lang="en-US" sz="2400" noProof="0" dirty="0" err="1"/>
              <a:t>przaśny</a:t>
            </a:r>
            <a:r>
              <a:rPr lang="en-US" sz="2400" noProof="0" dirty="0"/>
              <a:t> </a:t>
            </a:r>
            <a:r>
              <a:rPr lang="en-US" sz="2400" noProof="0" dirty="0" err="1"/>
              <a:t>przez</a:t>
            </a:r>
            <a:r>
              <a:rPr lang="en-US" sz="2400" noProof="0" dirty="0"/>
              <a:t> 7 </a:t>
            </a:r>
            <a:r>
              <a:rPr lang="en-US" sz="2400" noProof="0" dirty="0" err="1"/>
              <a:t>dni</a:t>
            </a:r>
            <a:endParaRPr lang="en-US" sz="2400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noProof="0" dirty="0"/>
              <a:t>Baranek, </a:t>
            </a:r>
            <a:r>
              <a:rPr lang="en-US" sz="2400" noProof="0" dirty="0" err="1"/>
              <a:t>Drzwi</a:t>
            </a:r>
            <a:r>
              <a:rPr lang="en-US" sz="2400" noProof="0" dirty="0"/>
              <a:t>, Krew – </a:t>
            </a:r>
            <a:r>
              <a:rPr lang="en-US" sz="2400" noProof="0" dirty="0" err="1"/>
              <a:t>ratunek</a:t>
            </a:r>
            <a:r>
              <a:rPr lang="en-US" sz="2400" noProof="0" dirty="0"/>
              <a:t> </a:t>
            </a:r>
            <a:r>
              <a:rPr lang="en-US" sz="2400" noProof="0" dirty="0" err="1"/>
              <a:t>przed</a:t>
            </a:r>
            <a:r>
              <a:rPr lang="en-US" sz="2400" noProof="0" dirty="0"/>
              <a:t> </a:t>
            </a:r>
            <a:r>
              <a:rPr lang="en-US" sz="2400" noProof="0" dirty="0" err="1"/>
              <a:t>Śmiercią</a:t>
            </a:r>
            <a:endParaRPr lang="en-US" sz="2400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169774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56C97-E6EE-8406-3BDD-E35C467D0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B102406-D3CE-3D24-045F-8B8F843DB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kumimoji="1" lang="en-US" sz="3100" noProof="0"/>
              <a:t>Mojżesz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6BA0E2E-FBD5-C318-30B3-B64483212B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49" b="21809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30515D-91D0-E93D-D702-595B71E8C2D5}"/>
              </a:ext>
            </a:extLst>
          </p:cNvPr>
          <p:cNvSpPr txBox="1"/>
          <p:nvPr/>
        </p:nvSpPr>
        <p:spPr>
          <a:xfrm>
            <a:off x="3167986" y="3752850"/>
            <a:ext cx="5614060" cy="295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b="1" noProof="0" dirty="0" err="1"/>
              <a:t>Czuwanie</a:t>
            </a:r>
            <a:endParaRPr lang="en-US" sz="3400" b="1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err="1"/>
              <a:t>Zmiana</a:t>
            </a:r>
            <a:r>
              <a:rPr lang="en-US" sz="2300" dirty="0"/>
              <a:t> </a:t>
            </a:r>
            <a:r>
              <a:rPr lang="en-US" sz="2300" dirty="0" err="1"/>
              <a:t>decyzji</a:t>
            </a:r>
            <a:r>
              <a:rPr lang="en-US" sz="2300" dirty="0"/>
              <a:t> </a:t>
            </a:r>
            <a:r>
              <a:rPr lang="en-US" sz="2300" dirty="0" err="1"/>
              <a:t>Faraona</a:t>
            </a:r>
            <a:endParaRPr lang="en-US" sz="23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err="1"/>
              <a:t>Placki</a:t>
            </a:r>
            <a:r>
              <a:rPr lang="en-US" sz="2300" dirty="0"/>
              <a:t> </a:t>
            </a:r>
            <a:r>
              <a:rPr lang="en-US" sz="2300" dirty="0" err="1"/>
              <a:t>przaśne</a:t>
            </a:r>
            <a:r>
              <a:rPr lang="en-US" sz="2300" dirty="0"/>
              <a:t>, </a:t>
            </a:r>
            <a:r>
              <a:rPr lang="en-US" sz="2300" dirty="0" err="1"/>
              <a:t>złoto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srebro</a:t>
            </a:r>
            <a:r>
              <a:rPr lang="en-US" sz="2300" dirty="0"/>
              <a:t>, </a:t>
            </a:r>
            <a:r>
              <a:rPr lang="en-US" sz="2300" dirty="0" err="1"/>
              <a:t>szaty</a:t>
            </a:r>
            <a:endParaRPr lang="en-US" sz="23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600 </a:t>
            </a:r>
            <a:r>
              <a:rPr lang="en-US" sz="2300" dirty="0" err="1"/>
              <a:t>tys</a:t>
            </a:r>
            <a:r>
              <a:rPr lang="en-US" sz="2300" dirty="0"/>
              <a:t> </a:t>
            </a:r>
            <a:r>
              <a:rPr lang="en-US" sz="2300" dirty="0" err="1"/>
              <a:t>ludzi</a:t>
            </a:r>
            <a:endParaRPr lang="en-US" sz="23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430 </a:t>
            </a:r>
            <a:r>
              <a:rPr lang="en-US" sz="2300" dirty="0" err="1"/>
              <a:t>lat</a:t>
            </a:r>
            <a:endParaRPr lang="en-US" sz="23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Noc ta ma </a:t>
            </a:r>
            <a:r>
              <a:rPr lang="en-US" sz="2300" dirty="0" err="1"/>
              <a:t>być</a:t>
            </a:r>
            <a:r>
              <a:rPr lang="en-US" sz="2300" dirty="0"/>
              <a:t> </a:t>
            </a:r>
            <a:r>
              <a:rPr lang="en-US" sz="2300" dirty="0" err="1"/>
              <a:t>czuwaniem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cześć</a:t>
            </a:r>
            <a:r>
              <a:rPr lang="en-US" sz="2300" dirty="0"/>
              <a:t> Pana po </a:t>
            </a:r>
            <a:r>
              <a:rPr lang="en-US" sz="2300" dirty="0" err="1"/>
              <a:t>wieczne</a:t>
            </a:r>
            <a:r>
              <a:rPr lang="en-US" sz="2300" dirty="0"/>
              <a:t> </a:t>
            </a:r>
            <a:r>
              <a:rPr lang="en-US" sz="2300" dirty="0" err="1"/>
              <a:t>czasy</a:t>
            </a:r>
            <a:r>
              <a:rPr lang="en-US" sz="2300" dirty="0"/>
              <a:t>!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Kielich, </a:t>
            </a:r>
            <a:r>
              <a:rPr lang="en-US" sz="2300" dirty="0" err="1"/>
              <a:t>chleb</a:t>
            </a:r>
            <a:r>
              <a:rPr lang="en-US" sz="2300" dirty="0"/>
              <a:t> </a:t>
            </a:r>
            <a:r>
              <a:rPr lang="en-US" sz="2300" dirty="0" err="1"/>
              <a:t>przaśny</a:t>
            </a:r>
            <a:r>
              <a:rPr lang="en-US" sz="2300" dirty="0"/>
              <a:t>, </a:t>
            </a:r>
            <a:r>
              <a:rPr lang="en-US" sz="2300" dirty="0" err="1"/>
              <a:t>stół</a:t>
            </a:r>
            <a:r>
              <a:rPr lang="en-US" sz="2300" dirty="0"/>
              <a:t>, </a:t>
            </a:r>
            <a:r>
              <a:rPr lang="en-US" sz="2300" dirty="0" err="1"/>
              <a:t>czuwanie</a:t>
            </a:r>
            <a:r>
              <a:rPr lang="en-US" sz="2300" dirty="0"/>
              <a:t>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err="1"/>
              <a:t>Poświęćcie</a:t>
            </a:r>
            <a:r>
              <a:rPr lang="en-US" sz="2300" dirty="0"/>
              <a:t> mi </a:t>
            </a:r>
            <a:r>
              <a:rPr lang="en-US" sz="2300" dirty="0" err="1"/>
              <a:t>wszystko</a:t>
            </a:r>
            <a:r>
              <a:rPr lang="en-US" sz="2300" dirty="0"/>
              <a:t> </a:t>
            </a:r>
            <a:r>
              <a:rPr lang="en-US" sz="2300" dirty="0" err="1"/>
              <a:t>pierworodne</a:t>
            </a:r>
            <a:r>
              <a:rPr lang="en-US" sz="2300" dirty="0"/>
              <a:t>!!</a:t>
            </a:r>
            <a:endParaRPr lang="en-US" sz="1500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noProof="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9913885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E25E0C"/>
      </a:accent1>
      <a:accent2>
        <a:srgbClr val="FFA521"/>
      </a:accent2>
      <a:accent3>
        <a:srgbClr val="168CEE"/>
      </a:accent3>
      <a:accent4>
        <a:srgbClr val="85CBFF"/>
      </a:accent4>
      <a:accent5>
        <a:srgbClr val="E25E0C"/>
      </a:accent5>
      <a:accent6>
        <a:srgbClr val="FFA521"/>
      </a:accent6>
      <a:hlink>
        <a:srgbClr val="168CE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503</Words>
  <Application>Microsoft Macintosh PowerPoint</Application>
  <PresentationFormat>Pokaz na ekranie (4:3)</PresentationFormat>
  <Paragraphs>107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굴림</vt:lpstr>
      <vt:lpstr>Arial</vt:lpstr>
      <vt:lpstr>Calibri</vt:lpstr>
      <vt:lpstr>1_Office Theme</vt:lpstr>
      <vt:lpstr>Mojżesz </vt:lpstr>
      <vt:lpstr>Prezentacja programu PowerPoint</vt:lpstr>
      <vt:lpstr>Mojżesz ok. 1300 p. Ch. </vt:lpstr>
      <vt:lpstr>Prezentacja programu PowerPoint</vt:lpstr>
      <vt:lpstr>Mojżesz</vt:lpstr>
      <vt:lpstr>Prezentacja programu PowerPoint</vt:lpstr>
      <vt:lpstr>Prezentacja programu PowerPoint</vt:lpstr>
      <vt:lpstr>Mojżesz</vt:lpstr>
      <vt:lpstr>Mojżesz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Tomasz Krupnik</cp:lastModifiedBy>
  <cp:revision>229</cp:revision>
  <dcterms:created xsi:type="dcterms:W3CDTF">2012-04-26T17:06:14Z</dcterms:created>
  <dcterms:modified xsi:type="dcterms:W3CDTF">2026-01-19T10:00:11Z</dcterms:modified>
</cp:coreProperties>
</file>